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535" userDrawn="1">
          <p15:clr>
            <a:srgbClr val="A4A3A4"/>
          </p15:clr>
        </p15:guide>
        <p15:guide id="2" orient="horz" pos="134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4588"/>
    <p:restoredTop sz="86442"/>
  </p:normalViewPr>
  <p:slideViewPr>
    <p:cSldViewPr snapToGrid="0" snapToObjects="1">
      <p:cViewPr>
        <p:scale>
          <a:sx n="30" d="100"/>
          <a:sy n="30" d="100"/>
        </p:scale>
        <p:origin x="2320" y="-920"/>
      </p:cViewPr>
      <p:guideLst>
        <p:guide pos="9535"/>
        <p:guide orient="horz" pos="13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2.tiff>
</file>

<file path=ppt/media/image3.tiff>
</file>

<file path=ppt/media/image4.png>
</file>

<file path=ppt/media/image5.tiff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4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png"/><Relationship Id="rId6" Type="http://schemas.openxmlformats.org/officeDocument/2006/relationships/image" Target="../media/image5.tiff"/><Relationship Id="rId7" Type="http://schemas.openxmlformats.org/officeDocument/2006/relationships/image" Target="../media/image6.png"/><Relationship Id="rId8" Type="http://schemas.microsoft.com/office/2007/relationships/hdphoto" Target="../media/hdphoto1.wdp"/><Relationship Id="rId9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1000">
              <a:schemeClr val="tx1">
                <a:lumMod val="75000"/>
                <a:lumOff val="2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traight Connector 53"/>
          <p:cNvCxnSpPr>
            <a:endCxn id="33" idx="4"/>
          </p:cNvCxnSpPr>
          <p:nvPr/>
        </p:nvCxnSpPr>
        <p:spPr>
          <a:xfrm flipV="1">
            <a:off x="16922954" y="30875274"/>
            <a:ext cx="7281373" cy="3965206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endCxn id="33" idx="2"/>
          </p:cNvCxnSpPr>
          <p:nvPr/>
        </p:nvCxnSpPr>
        <p:spPr>
          <a:xfrm flipV="1">
            <a:off x="16922954" y="26942203"/>
            <a:ext cx="3087457" cy="6255909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20010411" y="23009132"/>
            <a:ext cx="8387831" cy="7866142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02040" y="1241950"/>
            <a:ext cx="22071132" cy="2537092"/>
          </a:xfrm>
        </p:spPr>
        <p:txBody>
          <a:bodyPr>
            <a:noAutofit/>
          </a:bodyPr>
          <a:lstStyle/>
          <a:p>
            <a:r>
              <a:rPr lang="en-US" sz="14900" b="1" dirty="0" smtClean="0">
                <a:solidFill>
                  <a:schemeClr val="bg1"/>
                </a:solidFill>
              </a:rPr>
              <a:t>ALGORITHMS IN HARDWARE</a:t>
            </a:r>
            <a:endParaRPr lang="en-US" sz="149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02040" y="7735917"/>
            <a:ext cx="10605581" cy="6917792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Abstract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application of cryptographic algorithms in hardware is utilized for security and performance reasons in various public-key </a:t>
            </a:r>
            <a:r>
              <a:rPr lang="en-US" sz="3200" dirty="0" smtClean="0">
                <a:solidFill>
                  <a:schemeClr val="bg1"/>
                </a:solidFill>
              </a:rPr>
              <a:t>cryptosystems. </a:t>
            </a:r>
            <a:r>
              <a:rPr lang="en-US" sz="3200" dirty="0">
                <a:solidFill>
                  <a:schemeClr val="bg1"/>
                </a:solidFill>
              </a:rPr>
              <a:t>The overall aim of the project is to implement algorithms in hardware. The design of the algorithm and logic circuit for a systolic system for modular exponentiation has been defined by Kornerup </a:t>
            </a:r>
            <a:r>
              <a:rPr lang="en-US" sz="3200" dirty="0" smtClean="0">
                <a:solidFill>
                  <a:schemeClr val="bg1"/>
                </a:solidFill>
              </a:rPr>
              <a:t>in </a:t>
            </a:r>
            <a:r>
              <a:rPr lang="en-US" sz="3200" dirty="0">
                <a:solidFill>
                  <a:schemeClr val="bg1"/>
                </a:solidFill>
              </a:rPr>
              <a:t>A Systolic, Linear-Array Multiplier for a Class of Right-Shift </a:t>
            </a:r>
            <a:r>
              <a:rPr lang="en-US" sz="3200" dirty="0" smtClean="0">
                <a:solidFill>
                  <a:schemeClr val="bg1"/>
                </a:solidFill>
              </a:rPr>
              <a:t>Algorithms [1]. </a:t>
            </a:r>
            <a:r>
              <a:rPr lang="en-US" sz="3200" dirty="0">
                <a:solidFill>
                  <a:schemeClr val="bg1"/>
                </a:solidFill>
              </a:rPr>
              <a:t>In order to design this algorithm in VHDL, some other functions were first developed. 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271171" y="41865053"/>
            <a:ext cx="17732870" cy="52754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  Simon Karing        •        Mathias Helsengren         </a:t>
            </a:r>
            <a:r>
              <a:rPr lang="en-US" sz="3200" dirty="0">
                <a:solidFill>
                  <a:schemeClr val="bg1"/>
                </a:solidFill>
              </a:rPr>
              <a:t>• </a:t>
            </a:r>
            <a:r>
              <a:rPr lang="en-US" sz="3200" dirty="0" smtClean="0">
                <a:solidFill>
                  <a:schemeClr val="bg1"/>
                </a:solidFill>
              </a:rPr>
              <a:t>       Mads </a:t>
            </a:r>
            <a:r>
              <a:rPr lang="en-US" sz="3200" dirty="0">
                <a:solidFill>
                  <a:schemeClr val="bg1"/>
                </a:solidFill>
              </a:rPr>
              <a:t>Riis </a:t>
            </a:r>
            <a:r>
              <a:rPr lang="en-US" sz="3200" dirty="0" smtClean="0">
                <a:solidFill>
                  <a:schemeClr val="bg1"/>
                </a:solidFill>
              </a:rPr>
              <a:t>Rasmussen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       •        Kim </a:t>
            </a:r>
            <a:r>
              <a:rPr lang="en-US" sz="3200" dirty="0">
                <a:solidFill>
                  <a:schemeClr val="bg1"/>
                </a:solidFill>
              </a:rPr>
              <a:t>Hoang </a:t>
            </a:r>
            <a:r>
              <a:rPr lang="en-US" sz="3200" dirty="0" smtClean="0">
                <a:solidFill>
                  <a:schemeClr val="bg1"/>
                </a:solidFill>
              </a:rPr>
              <a:t>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0899" y="39280446"/>
            <a:ext cx="7189865" cy="1921354"/>
          </a:xfrm>
          <a:prstGeom prst="rect">
            <a:avLst/>
          </a:prstGeom>
        </p:spPr>
      </p:pic>
      <p:sp>
        <p:nvSpPr>
          <p:cNvPr id="15" name="Subtitle 2"/>
          <p:cNvSpPr txBox="1">
            <a:spLocks/>
          </p:cNvSpPr>
          <p:nvPr/>
        </p:nvSpPr>
        <p:spPr>
          <a:xfrm>
            <a:off x="4102040" y="5200129"/>
            <a:ext cx="10605581" cy="24893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The Project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goal of this project is to present one such algorithm, a systolic modular exponentiation system, in VHDL on our FPGA board.</a:t>
            </a: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15567591" y="8869569"/>
            <a:ext cx="10605581" cy="4139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Conclusion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We encountered a wide degree of problems throughout our project. This included both software and hardware problems, some of which we were able to overcome. </a:t>
            </a:r>
            <a:r>
              <a:rPr lang="en-US" sz="3200" dirty="0" smtClean="0">
                <a:solidFill>
                  <a:schemeClr val="bg1"/>
                </a:solidFill>
              </a:rPr>
              <a:t>Despite </a:t>
            </a:r>
            <a:r>
              <a:rPr lang="en-US" sz="3200" dirty="0">
                <a:solidFill>
                  <a:schemeClr val="bg1"/>
                </a:solidFill>
              </a:rPr>
              <a:t>our best </a:t>
            </a:r>
            <a:r>
              <a:rPr lang="en-US" sz="3200" dirty="0" smtClean="0">
                <a:solidFill>
                  <a:schemeClr val="bg1"/>
                </a:solidFill>
              </a:rPr>
              <a:t>efforts at fixing a copying mechanism on the modular exponentiator, </a:t>
            </a:r>
            <a:r>
              <a:rPr lang="en-US" sz="3200" dirty="0">
                <a:solidFill>
                  <a:schemeClr val="bg1"/>
                </a:solidFill>
              </a:rPr>
              <a:t>and </a:t>
            </a:r>
            <a:r>
              <a:rPr lang="en-US" sz="3200" dirty="0" smtClean="0">
                <a:solidFill>
                  <a:schemeClr val="bg1"/>
                </a:solidFill>
              </a:rPr>
              <a:t>after </a:t>
            </a:r>
            <a:r>
              <a:rPr lang="en-US" sz="3200" dirty="0">
                <a:solidFill>
                  <a:schemeClr val="bg1"/>
                </a:solidFill>
              </a:rPr>
              <a:t>numerous hours and a great deal of testing, the systolic system for modular exponentiation was not a working construction. </a:t>
            </a:r>
          </a:p>
          <a:p>
            <a:pPr algn="l"/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15567591" y="5122725"/>
            <a:ext cx="10605581" cy="3507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Method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In order to reach the projects goal, we familiarized ourselves with the hardware programming language VHDL, its function on the FPGA board, and Montgomery’s Residue (M-res) for modular arithmetic. Modular exponentiation uses M-res to allow hardware to work in parallel and optimize speed.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2957938" y="33444264"/>
            <a:ext cx="5753734" cy="34505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i="1" dirty="0" smtClean="0">
                <a:solidFill>
                  <a:schemeClr val="bg1"/>
                </a:solidFill>
              </a:rPr>
              <a:t>Systolic Multiplier Cell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The systolic multiplier cell can be connected in a series to multiply larger numbers. The numbers are taken in binary and is also output in binary through a shift register.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2169" y="25058498"/>
            <a:ext cx="8116445" cy="3652400"/>
          </a:xfrm>
          <a:prstGeom prst="rect">
            <a:avLst/>
          </a:prstGeom>
        </p:spPr>
      </p:pic>
      <p:sp>
        <p:nvSpPr>
          <p:cNvPr id="28" name="Subtitle 2"/>
          <p:cNvSpPr txBox="1">
            <a:spLocks/>
          </p:cNvSpPr>
          <p:nvPr/>
        </p:nvSpPr>
        <p:spPr>
          <a:xfrm>
            <a:off x="22178967" y="28598414"/>
            <a:ext cx="4050720" cy="175595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i="1" dirty="0" smtClean="0">
                <a:solidFill>
                  <a:schemeClr val="bg1"/>
                </a:solidFill>
              </a:rPr>
              <a:t>Full Adder</a:t>
            </a:r>
          </a:p>
          <a:p>
            <a:pPr algn="just"/>
            <a:r>
              <a:rPr lang="en-US" sz="2800" dirty="0" smtClean="0">
                <a:solidFill>
                  <a:schemeClr val="bg1"/>
                </a:solidFill>
              </a:rPr>
              <a:t>The full adder takes 3 inputs and gives 2 outputs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4830" y="10106071"/>
            <a:ext cx="8077200" cy="8128000"/>
          </a:xfrm>
          <a:prstGeom prst="rect">
            <a:avLst/>
          </a:prstGeom>
        </p:spPr>
      </p:pic>
      <p:sp>
        <p:nvSpPr>
          <p:cNvPr id="60" name="Subtitle 2"/>
          <p:cNvSpPr txBox="1">
            <a:spLocks/>
          </p:cNvSpPr>
          <p:nvPr/>
        </p:nvSpPr>
        <p:spPr>
          <a:xfrm>
            <a:off x="14003298" y="41201800"/>
            <a:ext cx="2268615" cy="6774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Group 65b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0010411" y="13526724"/>
                <a:ext cx="6087266" cy="3508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400" b="1" i="1" dirty="0" smtClean="0">
                    <a:solidFill>
                      <a:schemeClr val="bg1"/>
                    </a:solidFill>
                  </a:rPr>
                  <a:t>Algorithm MM</a:t>
                </a:r>
                <a:endParaRPr lang="en-US" sz="2800" b="1" i="1" dirty="0" smtClean="0">
                  <a:solidFill>
                    <a:schemeClr val="bg1"/>
                  </a:solidFill>
                </a:endParaRPr>
              </a:p>
              <a:p>
                <a:pPr/>
                <a:r>
                  <a:rPr lang="en-US" sz="2800" dirty="0" smtClean="0">
                    <a:solidFill>
                      <a:schemeClr val="bg1"/>
                    </a:solidFill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𝑆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≔0;</m:t>
                    </m:r>
                  </m:oMath>
                </a14:m>
                <a:endParaRPr lang="en-US" sz="2800" b="0" i="1" dirty="0" smtClean="0">
                  <a:solidFill>
                    <a:schemeClr val="bg1"/>
                  </a:solidFill>
                  <a:latin typeface="Cambria Math" charset="0"/>
                </a:endParaRPr>
              </a:p>
              <a:p>
                <a:pPr/>
                <a:r>
                  <a:rPr lang="en-US" sz="2800" b="0" dirty="0" smtClean="0">
                    <a:solidFill>
                      <a:schemeClr val="bg1"/>
                    </a:solidFill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𝒇𝒐𝒓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𝑖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≔0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𝒕𝒐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𝑛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𝒅𝒐</m:t>
                    </m:r>
                  </m:oMath>
                </a14:m>
                <a:endParaRPr lang="en-US" sz="2800" b="1" i="1" dirty="0" smtClean="0">
                  <a:solidFill>
                    <a:schemeClr val="bg1"/>
                  </a:solidFill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1:           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≔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𝑆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𝑚𝑜𝑑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2;</m:t>
                      </m:r>
                    </m:oMath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2:           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𝑆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≔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𝑆</m:t>
                          </m:r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𝑚</m:t>
                          </m:r>
                        </m:e>
                      </m:d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𝑑𝑖𝑣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2+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;</m:t>
                      </m:r>
                    </m:oMath>
                  </m:oMathPara>
                </a14:m>
                <a:r>
                  <a:rPr lang="en-US" sz="2800" b="0" dirty="0" smtClean="0">
                    <a:solidFill>
                      <a:schemeClr val="bg1"/>
                    </a:solidFill>
                  </a:rPr>
                  <a:t/>
                </a:r>
                <a:br>
                  <a:rPr lang="en-US" sz="2800" b="0" dirty="0" smtClean="0">
                    <a:solidFill>
                      <a:schemeClr val="bg1"/>
                    </a:solidFill>
                  </a:rPr>
                </a:br>
                <a:r>
                  <a:rPr lang="en-US" sz="2800" b="0" dirty="0" smtClean="0">
                    <a:solidFill>
                      <a:schemeClr val="bg1"/>
                    </a:solidFill>
                  </a:rPr>
                  <a:t>           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𝒆𝒏𝒅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;</m:t>
                    </m:r>
                  </m:oMath>
                </a14:m>
                <a:r>
                  <a:rPr lang="en-US" sz="2800" b="0" dirty="0" smtClean="0">
                    <a:solidFill>
                      <a:schemeClr val="bg1"/>
                    </a:solidFill>
                  </a:rPr>
                  <a:t/>
                </a:r>
                <a:br>
                  <a:rPr lang="en-US" sz="2800" b="0" dirty="0" smtClean="0">
                    <a:solidFill>
                      <a:schemeClr val="bg1"/>
                    </a:solidFill>
                  </a:rPr>
                </a:br>
                <a:r>
                  <a:rPr lang="en-US" sz="2800" b="0" dirty="0" smtClean="0">
                    <a:solidFill>
                      <a:schemeClr val="bg1"/>
                    </a:solidFill>
                  </a:rPr>
                  <a:t>        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solidFill>
                          <a:schemeClr val="bg1"/>
                        </a:solidFill>
                        <a:latin typeface="Cambria Math" charset="0"/>
                      </a:rPr>
                      <m:t>   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𝒓𝒆𝒕𝒖𝒓𝒏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𝑆</m:t>
                    </m:r>
                  </m:oMath>
                </a14:m>
                <a:endParaRPr lang="en-US" sz="2800" b="0" dirty="0" smtClean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10411" y="13526724"/>
                <a:ext cx="6087266" cy="3508653"/>
              </a:xfrm>
              <a:prstGeom prst="rect">
                <a:avLst/>
              </a:prstGeom>
              <a:blipFill rotWithShape="0">
                <a:blip r:embed="rId5"/>
                <a:stretch>
                  <a:fillRect l="-5411" t="-48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433" y="19757502"/>
            <a:ext cx="11183476" cy="3925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07979" y="18272254"/>
            <a:ext cx="6259254" cy="62592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29699" y="23349366"/>
            <a:ext cx="10482943" cy="156966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i="1" dirty="0" smtClean="0">
                <a:solidFill>
                  <a:schemeClr val="bg1"/>
                </a:solidFill>
              </a:rPr>
              <a:t>Shift Register</a:t>
            </a:r>
          </a:p>
          <a:p>
            <a:r>
              <a:rPr lang="en-US" sz="3200" dirty="0" smtClean="0">
                <a:solidFill>
                  <a:schemeClr val="bg1"/>
                </a:solidFill>
              </a:rPr>
              <a:t>The shift register is a series of flip flops that takes an input during the rising edge of a clock cycle.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28720" y="29476389"/>
            <a:ext cx="10659881" cy="913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1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387</TotalTime>
  <Words>346</Words>
  <Application>Microsoft Macintosh PowerPoint</Application>
  <PresentationFormat>Custom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Cambria Math</vt:lpstr>
      <vt:lpstr>Arial</vt:lpstr>
      <vt:lpstr>Office Theme</vt:lpstr>
      <vt:lpstr>ALGORITHMS IN HARDWARE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bitches</dc:title>
  <dc:creator>Simon Karing</dc:creator>
  <cp:lastModifiedBy>Simon Karing</cp:lastModifiedBy>
  <cp:revision>51</cp:revision>
  <dcterms:created xsi:type="dcterms:W3CDTF">2017-05-15T11:08:25Z</dcterms:created>
  <dcterms:modified xsi:type="dcterms:W3CDTF">2017-05-31T10:34:44Z</dcterms:modified>
</cp:coreProperties>
</file>

<file path=docProps/thumbnail.jpeg>
</file>